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Georgia" panose="02040502050405020303" pitchFamily="18" charset="0"/>
      <p:regular r:id="rId12"/>
      <p:bold r:id="rId13"/>
      <p:italic r:id="rId14"/>
      <p:boldItalic r:id="rId15"/>
    </p:embeddedFont>
    <p:embeddedFont>
      <p:font typeface="Roboto" panose="02000000000000000000" pitchFamily="2" charset="0"/>
      <p:regular r:id="rId16"/>
      <p:bold r:id="rId17"/>
      <p:italic r:id="rId18"/>
      <p:boldItalic r:id="rId19"/>
    </p:embeddedFont>
    <p:embeddedFont>
      <p:font typeface="Roboto Slab"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885D3D-38D5-44D3-B190-0E152A53CA43}">
  <a:tblStyle styleId="{4E885D3D-38D5-44D3-B190-0E152A53CA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96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608856bc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608856bc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65a0858c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65a0858c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608856bce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608856bc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608856bce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608856bce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65a0858c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65a0858c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608856bce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608856bc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608856bce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608856bce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56" name="Google Shape;56;p14"/>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57" name="Google Shape;57;p14"/>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58" name="Google Shape;58;p14"/>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9" name="Google Shape;59;p14"/>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63" name="Google Shape;63;p1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67" name="Google Shape;67;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72" name="Google Shape;72;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4" name="Google Shape;74;p17"/>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81" name="Google Shape;81;p19"/>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9"/>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3" name="Google Shape;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21"/>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90" name="Google Shape;90;p21"/>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91" name="Google Shape;91;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5"/>
              </a:buClr>
              <a:buSzPts val="2100"/>
              <a:buNone/>
              <a:defRPr sz="2100">
                <a:solidFill>
                  <a:schemeClr val="accent5"/>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92" name="Google Shape;92;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2"/>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96" name="Google Shape;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3"/>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13000"/>
              <a:buNone/>
              <a:defRPr sz="13000">
                <a:solidFill>
                  <a:schemeClr val="accent5"/>
                </a:solidFill>
              </a:defRPr>
            </a:lvl1pPr>
            <a:lvl2pPr lvl="1" algn="ctr" rtl="0">
              <a:spcBef>
                <a:spcPts val="0"/>
              </a:spcBef>
              <a:spcAft>
                <a:spcPts val="0"/>
              </a:spcAft>
              <a:buClr>
                <a:schemeClr val="accent5"/>
              </a:buClr>
              <a:buSzPts val="13000"/>
              <a:buNone/>
              <a:defRPr sz="13000">
                <a:solidFill>
                  <a:schemeClr val="accent5"/>
                </a:solidFill>
              </a:defRPr>
            </a:lvl2pPr>
            <a:lvl3pPr lvl="2" algn="ctr" rtl="0">
              <a:spcBef>
                <a:spcPts val="0"/>
              </a:spcBef>
              <a:spcAft>
                <a:spcPts val="0"/>
              </a:spcAft>
              <a:buClr>
                <a:schemeClr val="accent5"/>
              </a:buClr>
              <a:buSzPts val="13000"/>
              <a:buNone/>
              <a:defRPr sz="13000">
                <a:solidFill>
                  <a:schemeClr val="accent5"/>
                </a:solidFill>
              </a:defRPr>
            </a:lvl3pPr>
            <a:lvl4pPr lvl="3" algn="ctr" rtl="0">
              <a:spcBef>
                <a:spcPts val="0"/>
              </a:spcBef>
              <a:spcAft>
                <a:spcPts val="0"/>
              </a:spcAft>
              <a:buClr>
                <a:schemeClr val="accent5"/>
              </a:buClr>
              <a:buSzPts val="13000"/>
              <a:buNone/>
              <a:defRPr sz="13000">
                <a:solidFill>
                  <a:schemeClr val="accent5"/>
                </a:solidFill>
              </a:defRPr>
            </a:lvl4pPr>
            <a:lvl5pPr lvl="4" algn="ctr" rtl="0">
              <a:spcBef>
                <a:spcPts val="0"/>
              </a:spcBef>
              <a:spcAft>
                <a:spcPts val="0"/>
              </a:spcAft>
              <a:buClr>
                <a:schemeClr val="accent5"/>
              </a:buClr>
              <a:buSzPts val="13000"/>
              <a:buNone/>
              <a:defRPr sz="13000">
                <a:solidFill>
                  <a:schemeClr val="accent5"/>
                </a:solidFill>
              </a:defRPr>
            </a:lvl5pPr>
            <a:lvl6pPr lvl="5" algn="ctr" rtl="0">
              <a:spcBef>
                <a:spcPts val="0"/>
              </a:spcBef>
              <a:spcAft>
                <a:spcPts val="0"/>
              </a:spcAft>
              <a:buClr>
                <a:schemeClr val="accent5"/>
              </a:buClr>
              <a:buSzPts val="13000"/>
              <a:buNone/>
              <a:defRPr sz="13000">
                <a:solidFill>
                  <a:schemeClr val="accent5"/>
                </a:solidFill>
              </a:defRPr>
            </a:lvl6pPr>
            <a:lvl7pPr lvl="6" algn="ctr" rtl="0">
              <a:spcBef>
                <a:spcPts val="0"/>
              </a:spcBef>
              <a:spcAft>
                <a:spcPts val="0"/>
              </a:spcAft>
              <a:buClr>
                <a:schemeClr val="accent5"/>
              </a:buClr>
              <a:buSzPts val="13000"/>
              <a:buNone/>
              <a:defRPr sz="13000">
                <a:solidFill>
                  <a:schemeClr val="accent5"/>
                </a:solidFill>
              </a:defRPr>
            </a:lvl7pPr>
            <a:lvl8pPr lvl="7" algn="ctr" rtl="0">
              <a:spcBef>
                <a:spcPts val="0"/>
              </a:spcBef>
              <a:spcAft>
                <a:spcPts val="0"/>
              </a:spcAft>
              <a:buClr>
                <a:schemeClr val="accent5"/>
              </a:buClr>
              <a:buSzPts val="13000"/>
              <a:buNone/>
              <a:defRPr sz="13000">
                <a:solidFill>
                  <a:schemeClr val="accent5"/>
                </a:solidFill>
              </a:defRPr>
            </a:lvl8pPr>
            <a:lvl9pPr lvl="8" algn="ctr" rtl="0">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1" name="Google Shape;1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paradisejoy/top-hits-spotify-from-20002019"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ctrTitle"/>
          </p:nvPr>
        </p:nvSpPr>
        <p:spPr>
          <a:xfrm>
            <a:off x="311700" y="744575"/>
            <a:ext cx="8520600" cy="1394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FFFFF"/>
                </a:solidFill>
              </a:rPr>
              <a:t>20 years in music.</a:t>
            </a:r>
            <a:endParaRPr b="1">
              <a:solidFill>
                <a:srgbClr val="FFFFFF"/>
              </a:solidFill>
            </a:endParaRPr>
          </a:p>
        </p:txBody>
      </p:sp>
      <p:sp>
        <p:nvSpPr>
          <p:cNvPr id="109" name="Google Shape;109;p25"/>
          <p:cNvSpPr txBox="1">
            <a:spLocks noGrp="1"/>
          </p:cNvSpPr>
          <p:nvPr>
            <p:ph type="subTitle" idx="1"/>
          </p:nvPr>
        </p:nvSpPr>
        <p:spPr>
          <a:xfrm>
            <a:off x="311700" y="23803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900" b="1">
                <a:solidFill>
                  <a:srgbClr val="FFFFFF"/>
                </a:solidFill>
              </a:rPr>
              <a:t>2000 - 2019</a:t>
            </a:r>
            <a:endParaRPr sz="2900" b="1">
              <a:solidFill>
                <a:srgbClr val="FFFFFF"/>
              </a:solidFill>
            </a:endParaRPr>
          </a:p>
        </p:txBody>
      </p:sp>
      <p:sp>
        <p:nvSpPr>
          <p:cNvPr id="110" name="Google Shape;110;p25"/>
          <p:cNvSpPr txBox="1"/>
          <p:nvPr/>
        </p:nvSpPr>
        <p:spPr>
          <a:xfrm>
            <a:off x="3929775" y="4447825"/>
            <a:ext cx="50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1" name="Google Shape;111;p25"/>
          <p:cNvSpPr txBox="1"/>
          <p:nvPr/>
        </p:nvSpPr>
        <p:spPr>
          <a:xfrm>
            <a:off x="4962600" y="4455225"/>
            <a:ext cx="426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Predict some popularity by team Project 002</a:t>
            </a:r>
            <a:endParaRPr>
              <a:solidFill>
                <a:srgbClr val="FFFFFF"/>
              </a:solidFill>
            </a:endParaRPr>
          </a:p>
          <a:p>
            <a:pPr marL="0" lvl="0" indent="0" algn="l" rtl="0">
              <a:spcBef>
                <a:spcPts val="0"/>
              </a:spcBef>
              <a:spcAft>
                <a:spcPts val="0"/>
              </a:spcAft>
              <a:buNone/>
            </a:pPr>
            <a:r>
              <a:rPr lang="en">
                <a:solidFill>
                  <a:srgbClr val="FFFFFF"/>
                </a:solidFill>
              </a:rPr>
              <a:t>Data Analysis Bootcamp - Rice University - 2022</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002 Team</a:t>
            </a:r>
            <a:endParaRPr/>
          </a:p>
        </p:txBody>
      </p:sp>
      <p:sp>
        <p:nvSpPr>
          <p:cNvPr id="117" name="Google Shape;117;p26"/>
          <p:cNvSpPr txBox="1">
            <a:spLocks noGrp="1"/>
          </p:cNvSpPr>
          <p:nvPr>
            <p:ph type="body" idx="1"/>
          </p:nvPr>
        </p:nvSpPr>
        <p:spPr>
          <a:xfrm>
            <a:off x="387900" y="1306850"/>
            <a:ext cx="8368200" cy="332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118" name="Google Shape;11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300"/>
              </a:spcBef>
              <a:spcAft>
                <a:spcPts val="0"/>
              </a:spcAft>
              <a:buNone/>
            </a:pPr>
            <a:endParaRPr sz="1400">
              <a:solidFill>
                <a:srgbClr val="000000"/>
              </a:solidFill>
            </a:endParaRPr>
          </a:p>
          <a:p>
            <a:pPr marL="0" lvl="0" indent="0" algn="l" rtl="0">
              <a:spcBef>
                <a:spcPts val="1200"/>
              </a:spcBef>
              <a:spcAft>
                <a:spcPts val="1200"/>
              </a:spcAft>
              <a:buNone/>
            </a:pPr>
            <a:endParaRPr/>
          </a:p>
        </p:txBody>
      </p:sp>
      <p:pic>
        <p:nvPicPr>
          <p:cNvPr id="119" name="Google Shape;119;p26"/>
          <p:cNvPicPr preferRelativeResize="0"/>
          <p:nvPr/>
        </p:nvPicPr>
        <p:blipFill>
          <a:blip r:embed="rId3">
            <a:alphaModFix/>
          </a:blip>
          <a:stretch>
            <a:fillRect/>
          </a:stretch>
        </p:blipFill>
        <p:spPr>
          <a:xfrm>
            <a:off x="319101" y="1424576"/>
            <a:ext cx="913700" cy="821400"/>
          </a:xfrm>
          <a:prstGeom prst="rect">
            <a:avLst/>
          </a:prstGeom>
          <a:noFill/>
          <a:ln>
            <a:noFill/>
          </a:ln>
        </p:spPr>
      </p:pic>
      <p:sp>
        <p:nvSpPr>
          <p:cNvPr id="120" name="Google Shape;120;p26"/>
          <p:cNvSpPr/>
          <p:nvPr/>
        </p:nvSpPr>
        <p:spPr>
          <a:xfrm>
            <a:off x="1339825" y="1417250"/>
            <a:ext cx="60060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1200"/>
              </a:spcAft>
              <a:buNone/>
            </a:pPr>
            <a:r>
              <a:rPr lang="en" sz="1200">
                <a:solidFill>
                  <a:schemeClr val="dk1"/>
                </a:solidFill>
                <a:highlight>
                  <a:schemeClr val="lt1"/>
                </a:highlight>
              </a:rPr>
              <a:t>Aktug Cilekci - Square Role</a:t>
            </a:r>
            <a:endParaRPr>
              <a:solidFill>
                <a:schemeClr val="dk1"/>
              </a:solidFill>
            </a:endParaRPr>
          </a:p>
        </p:txBody>
      </p:sp>
      <p:sp>
        <p:nvSpPr>
          <p:cNvPr id="121" name="Google Shape;121;p26"/>
          <p:cNvSpPr/>
          <p:nvPr/>
        </p:nvSpPr>
        <p:spPr>
          <a:xfrm>
            <a:off x="311750" y="2555850"/>
            <a:ext cx="913800" cy="82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p:nvPr/>
        </p:nvSpPr>
        <p:spPr>
          <a:xfrm>
            <a:off x="1339825" y="2560250"/>
            <a:ext cx="61131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1200"/>
              </a:spcAft>
              <a:buNone/>
            </a:pPr>
            <a:r>
              <a:rPr lang="en" sz="1200">
                <a:solidFill>
                  <a:schemeClr val="dk1"/>
                </a:solidFill>
                <a:highlight>
                  <a:schemeClr val="lt1"/>
                </a:highlight>
              </a:rPr>
              <a:t>Robby Rangel - Triangle Role</a:t>
            </a:r>
            <a:r>
              <a:rPr lang="en" sz="1200">
                <a:solidFill>
                  <a:srgbClr val="24292F"/>
                </a:solidFill>
                <a:highlight>
                  <a:schemeClr val="lt1"/>
                </a:highlight>
              </a:rPr>
              <a:t> </a:t>
            </a:r>
            <a:endParaRPr/>
          </a:p>
        </p:txBody>
      </p:sp>
      <p:pic>
        <p:nvPicPr>
          <p:cNvPr id="123" name="Google Shape;123;p26"/>
          <p:cNvPicPr preferRelativeResize="0"/>
          <p:nvPr/>
        </p:nvPicPr>
        <p:blipFill>
          <a:blip r:embed="rId4">
            <a:alphaModFix/>
          </a:blip>
          <a:stretch>
            <a:fillRect/>
          </a:stretch>
        </p:blipFill>
        <p:spPr>
          <a:xfrm>
            <a:off x="354250" y="3687200"/>
            <a:ext cx="871150" cy="871150"/>
          </a:xfrm>
          <a:prstGeom prst="rect">
            <a:avLst/>
          </a:prstGeom>
          <a:noFill/>
          <a:ln>
            <a:noFill/>
          </a:ln>
        </p:spPr>
      </p:pic>
      <p:sp>
        <p:nvSpPr>
          <p:cNvPr id="124" name="Google Shape;124;p26"/>
          <p:cNvSpPr/>
          <p:nvPr/>
        </p:nvSpPr>
        <p:spPr>
          <a:xfrm>
            <a:off x="1339825" y="3703250"/>
            <a:ext cx="6113100" cy="821400"/>
          </a:xfrm>
          <a:prstGeom prst="homePlate">
            <a:avLst>
              <a:gd name="adj"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solidFill>
                  <a:schemeClr val="dk1"/>
                </a:solidFill>
                <a:highlight>
                  <a:schemeClr val="lt1"/>
                </a:highlight>
              </a:rPr>
              <a:t>Julian Flores - Circle Role</a:t>
            </a:r>
            <a:r>
              <a:rPr lang="en" sz="1200">
                <a:solidFill>
                  <a:srgbClr val="24292F"/>
                </a:solidFill>
                <a:highlight>
                  <a:schemeClr val="lt1"/>
                </a:highlight>
              </a:rPr>
              <a:t> </a:t>
            </a:r>
            <a:endParaRPr/>
          </a:p>
        </p:txBody>
      </p:sp>
      <p:pic>
        <p:nvPicPr>
          <p:cNvPr id="125" name="Google Shape;125;p26"/>
          <p:cNvPicPr preferRelativeResize="0"/>
          <p:nvPr/>
        </p:nvPicPr>
        <p:blipFill>
          <a:blip r:embed="rId5">
            <a:alphaModFix/>
          </a:blip>
          <a:stretch>
            <a:fillRect/>
          </a:stretch>
        </p:blipFill>
        <p:spPr>
          <a:xfrm>
            <a:off x="311750" y="2555850"/>
            <a:ext cx="913802" cy="821402"/>
          </a:xfrm>
          <a:prstGeom prst="rect">
            <a:avLst/>
          </a:prstGeom>
          <a:noFill/>
          <a:ln>
            <a:noFill/>
          </a:ln>
        </p:spPr>
      </p:pic>
      <p:pic>
        <p:nvPicPr>
          <p:cNvPr id="126" name="Google Shape;126;p26"/>
          <p:cNvPicPr preferRelativeResize="0"/>
          <p:nvPr/>
        </p:nvPicPr>
        <p:blipFill>
          <a:blip r:embed="rId6">
            <a:alphaModFix/>
          </a:blip>
          <a:stretch>
            <a:fillRect/>
          </a:stretch>
        </p:blipFill>
        <p:spPr>
          <a:xfrm>
            <a:off x="7891851" y="381000"/>
            <a:ext cx="871149" cy="752824"/>
          </a:xfrm>
          <a:prstGeom prst="rect">
            <a:avLst/>
          </a:prstGeom>
          <a:noFill/>
          <a:ln>
            <a:noFill/>
          </a:ln>
        </p:spPr>
      </p:pic>
      <p:pic>
        <p:nvPicPr>
          <p:cNvPr id="127" name="Google Shape;127;p26"/>
          <p:cNvPicPr preferRelativeResize="0"/>
          <p:nvPr/>
        </p:nvPicPr>
        <p:blipFill>
          <a:blip r:embed="rId7">
            <a:alphaModFix/>
          </a:blip>
          <a:stretch>
            <a:fillRect/>
          </a:stretch>
        </p:blipFill>
        <p:spPr>
          <a:xfrm>
            <a:off x="5650275" y="1424575"/>
            <a:ext cx="1164701" cy="821399"/>
          </a:xfrm>
          <a:prstGeom prst="rect">
            <a:avLst/>
          </a:prstGeom>
          <a:noFill/>
          <a:ln w="9525" cap="flat" cmpd="sng">
            <a:solidFill>
              <a:schemeClr val="dk1"/>
            </a:solidFill>
            <a:prstDash val="solid"/>
            <a:round/>
            <a:headEnd type="none" w="sm" len="sm"/>
            <a:tailEnd type="none" w="sm" len="sm"/>
          </a:ln>
        </p:spPr>
      </p:pic>
      <p:pic>
        <p:nvPicPr>
          <p:cNvPr id="128" name="Google Shape;128;p26"/>
          <p:cNvPicPr preferRelativeResize="0"/>
          <p:nvPr/>
        </p:nvPicPr>
        <p:blipFill>
          <a:blip r:embed="rId8">
            <a:alphaModFix/>
          </a:blip>
          <a:stretch>
            <a:fillRect/>
          </a:stretch>
        </p:blipFill>
        <p:spPr>
          <a:xfrm>
            <a:off x="5703550" y="2568200"/>
            <a:ext cx="1164700" cy="805500"/>
          </a:xfrm>
          <a:prstGeom prst="rect">
            <a:avLst/>
          </a:prstGeom>
          <a:noFill/>
          <a:ln w="9525" cap="flat" cmpd="sng">
            <a:solidFill>
              <a:schemeClr val="dk1"/>
            </a:solidFill>
            <a:prstDash val="solid"/>
            <a:round/>
            <a:headEnd type="none" w="sm" len="sm"/>
            <a:tailEnd type="none" w="sm" len="sm"/>
          </a:ln>
        </p:spPr>
      </p:pic>
      <p:pic>
        <p:nvPicPr>
          <p:cNvPr id="129" name="Google Shape;129;p26"/>
          <p:cNvPicPr preferRelativeResize="0"/>
          <p:nvPr/>
        </p:nvPicPr>
        <p:blipFill>
          <a:blip r:embed="rId9">
            <a:alphaModFix/>
          </a:blip>
          <a:stretch>
            <a:fillRect/>
          </a:stretch>
        </p:blipFill>
        <p:spPr>
          <a:xfrm>
            <a:off x="5671975" y="3703250"/>
            <a:ext cx="1190800" cy="805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Topic Selection</a:t>
            </a:r>
            <a:endParaRPr/>
          </a:p>
        </p:txBody>
      </p:sp>
      <p:sp>
        <p:nvSpPr>
          <p:cNvPr id="135" name="Google Shape;135;p27"/>
          <p:cNvSpPr txBox="1">
            <a:spLocks noGrp="1"/>
          </p:cNvSpPr>
          <p:nvPr>
            <p:ph type="body" idx="1"/>
          </p:nvPr>
        </p:nvSpPr>
        <p:spPr>
          <a:xfrm>
            <a:off x="387900" y="1489825"/>
            <a:ext cx="8368200" cy="3328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Music has been an integral part of our culture all throughout human history.</a:t>
            </a:r>
            <a:endParaRPr/>
          </a:p>
          <a:p>
            <a:pPr marL="457200" lvl="0" indent="-342900" algn="l" rtl="0">
              <a:spcBef>
                <a:spcPts val="0"/>
              </a:spcBef>
              <a:spcAft>
                <a:spcPts val="0"/>
              </a:spcAft>
              <a:buSzPts val="1800"/>
              <a:buChar char="❖"/>
            </a:pPr>
            <a:r>
              <a:rPr lang="en"/>
              <a:t>The U.S. music industry generated $29 billion in 2021.</a:t>
            </a:r>
            <a:endParaRPr/>
          </a:p>
          <a:p>
            <a:pPr marL="457200" lvl="0" indent="-342900" algn="l" rtl="0">
              <a:spcBef>
                <a:spcPts val="0"/>
              </a:spcBef>
              <a:spcAft>
                <a:spcPts val="0"/>
              </a:spcAft>
              <a:buSzPts val="1800"/>
              <a:buChar char="❖"/>
            </a:pPr>
            <a:r>
              <a:rPr lang="en"/>
              <a:t>The majority of the revenue is generated by popular, mainstream songs.</a:t>
            </a:r>
            <a:endParaRPr/>
          </a:p>
          <a:p>
            <a:pPr marL="457200" lvl="0" indent="-342900" algn="l" rtl="0">
              <a:spcBef>
                <a:spcPts val="0"/>
              </a:spcBef>
              <a:spcAft>
                <a:spcPts val="0"/>
              </a:spcAft>
              <a:buSzPts val="1800"/>
              <a:buChar char="❖"/>
            </a:pPr>
            <a:r>
              <a:rPr lang="en"/>
              <a:t>Therefore the team  selected this topic, because:</a:t>
            </a:r>
            <a:endParaRPr/>
          </a:p>
          <a:p>
            <a:pPr marL="914400" lvl="1" indent="-342900" algn="just" rtl="0">
              <a:spcBef>
                <a:spcPts val="0"/>
              </a:spcBef>
              <a:spcAft>
                <a:spcPts val="0"/>
              </a:spcAft>
              <a:buSzPts val="1800"/>
              <a:buChar char="➢"/>
            </a:pPr>
            <a:r>
              <a:rPr lang="en" sz="1800"/>
              <a:t> Having a fundamental understanding of what makes a song popular has major implications to businesses that thrive on popular music, namely radio stations, record labels, and digital and physical music marketplaces.</a:t>
            </a:r>
            <a:endParaRPr sz="1800"/>
          </a:p>
        </p:txBody>
      </p:sp>
      <p:pic>
        <p:nvPicPr>
          <p:cNvPr id="136" name="Google Shape;136;p27"/>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Description of Data Source</a:t>
            </a:r>
            <a:endParaRPr/>
          </a:p>
        </p:txBody>
      </p:sp>
      <p:sp>
        <p:nvSpPr>
          <p:cNvPr id="142" name="Google Shape;142;p28"/>
          <p:cNvSpPr txBox="1">
            <a:spLocks noGrp="1"/>
          </p:cNvSpPr>
          <p:nvPr>
            <p:ph type="body" idx="1"/>
          </p:nvPr>
        </p:nvSpPr>
        <p:spPr>
          <a:xfrm>
            <a:off x="387900" y="1413625"/>
            <a:ext cx="8368200" cy="44919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300"/>
              <a:t>We used music data from </a:t>
            </a:r>
            <a:r>
              <a:rPr lang="en" sz="1300" u="sng">
                <a:solidFill>
                  <a:schemeClr val="hlink"/>
                </a:solidFill>
                <a:hlinkClick r:id="rId3"/>
              </a:rPr>
              <a:t>Top Hits Spotify from 2000-19</a:t>
            </a:r>
            <a:r>
              <a:rPr lang="en" sz="1300"/>
              <a:t> The dataset is an exhaustive collection of audio features and metadata for over 2000 songs . The audio features include attributes about the music track itself, such as duration, key, year. The metadata uses more abstract features,such as danceability,energy,or song popularity .We extracted 2,000 songs from the database.We divided these songs so that 80% of the songs was used for training and 20% was used for testing.Below is a subset of the fields for a song in the dataset.</a:t>
            </a:r>
            <a:endParaRPr sz="1300"/>
          </a:p>
        </p:txBody>
      </p:sp>
      <p:graphicFrame>
        <p:nvGraphicFramePr>
          <p:cNvPr id="143" name="Google Shape;143;p28"/>
          <p:cNvGraphicFramePr/>
          <p:nvPr/>
        </p:nvGraphicFramePr>
        <p:xfrm>
          <a:off x="1775275" y="2988850"/>
          <a:ext cx="3000000" cy="3000000"/>
        </p:xfrm>
        <a:graphic>
          <a:graphicData uri="http://schemas.openxmlformats.org/drawingml/2006/table">
            <a:tbl>
              <a:tblPr>
                <a:noFill/>
                <a:tableStyleId>{4E885D3D-38D5-44D3-B190-0E152A53CA43}</a:tableStyleId>
              </a:tblPr>
              <a:tblGrid>
                <a:gridCol w="1196700">
                  <a:extLst>
                    <a:ext uri="{9D8B030D-6E8A-4147-A177-3AD203B41FA5}">
                      <a16:colId xmlns:a16="http://schemas.microsoft.com/office/drawing/2014/main" val="20000"/>
                    </a:ext>
                  </a:extLst>
                </a:gridCol>
                <a:gridCol w="1178625">
                  <a:extLst>
                    <a:ext uri="{9D8B030D-6E8A-4147-A177-3AD203B41FA5}">
                      <a16:colId xmlns:a16="http://schemas.microsoft.com/office/drawing/2014/main" val="20001"/>
                    </a:ext>
                  </a:extLst>
                </a:gridCol>
                <a:gridCol w="2298475">
                  <a:extLst>
                    <a:ext uri="{9D8B030D-6E8A-4147-A177-3AD203B41FA5}">
                      <a16:colId xmlns:a16="http://schemas.microsoft.com/office/drawing/2014/main" val="20002"/>
                    </a:ext>
                  </a:extLst>
                </a:gridCol>
              </a:tblGrid>
              <a:tr h="349175">
                <a:tc>
                  <a:txBody>
                    <a:bodyPr/>
                    <a:lstStyle/>
                    <a:p>
                      <a:pPr marL="0" lvl="0" indent="0" algn="ctr" rtl="0">
                        <a:spcBef>
                          <a:spcPts val="0"/>
                        </a:spcBef>
                        <a:spcAft>
                          <a:spcPts val="0"/>
                        </a:spcAft>
                        <a:buNone/>
                      </a:pPr>
                      <a:r>
                        <a:rPr lang="en" sz="1200" b="1" u="sng">
                          <a:solidFill>
                            <a:schemeClr val="dk1"/>
                          </a:solidFill>
                        </a:rPr>
                        <a:t>Feature</a:t>
                      </a:r>
                      <a:endParaRPr sz="1200" b="1" u="sng">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u="sng">
                          <a:solidFill>
                            <a:schemeClr val="dk1"/>
                          </a:solidFill>
                        </a:rPr>
                        <a:t>Type</a:t>
                      </a:r>
                      <a:endParaRPr sz="1200" b="1" u="sng">
                        <a:solidFill>
                          <a:schemeClr val="dk1"/>
                        </a:solidFill>
                      </a:endParaRPr>
                    </a:p>
                  </a:txBody>
                  <a:tcPr marL="91425" marR="91425" marT="91425" marB="91425"/>
                </a:tc>
                <a:tc>
                  <a:txBody>
                    <a:bodyPr/>
                    <a:lstStyle/>
                    <a:p>
                      <a:pPr marL="0" lvl="0" indent="0" algn="ctr" rtl="0">
                        <a:spcBef>
                          <a:spcPts val="0"/>
                        </a:spcBef>
                        <a:spcAft>
                          <a:spcPts val="0"/>
                        </a:spcAft>
                        <a:buNone/>
                      </a:pPr>
                      <a:r>
                        <a:rPr lang="en" sz="1200" b="1" u="sng">
                          <a:solidFill>
                            <a:schemeClr val="dk1"/>
                          </a:solidFill>
                        </a:rPr>
                        <a:t>Description</a:t>
                      </a:r>
                      <a:endParaRPr sz="1200" b="1" u="sng">
                        <a:solidFill>
                          <a:schemeClr val="dk1"/>
                        </a:solidFill>
                      </a:endParaRPr>
                    </a:p>
                  </a:txBody>
                  <a:tcPr marL="91425" marR="91425" marT="91425" marB="91425"/>
                </a:tc>
                <a:extLst>
                  <a:ext uri="{0D108BD9-81ED-4DB2-BD59-A6C34878D82A}">
                    <a16:rowId xmlns:a16="http://schemas.microsoft.com/office/drawing/2014/main" val="10000"/>
                  </a:ext>
                </a:extLst>
              </a:tr>
              <a:tr h="349175">
                <a:tc>
                  <a:txBody>
                    <a:bodyPr/>
                    <a:lstStyle/>
                    <a:p>
                      <a:pPr marL="0" lvl="0" indent="0" algn="ctr" rtl="0">
                        <a:spcBef>
                          <a:spcPts val="0"/>
                        </a:spcBef>
                        <a:spcAft>
                          <a:spcPts val="0"/>
                        </a:spcAft>
                        <a:buNone/>
                      </a:pPr>
                      <a:r>
                        <a:rPr lang="en" sz="1100">
                          <a:solidFill>
                            <a:schemeClr val="dk1"/>
                          </a:solidFill>
                        </a:rPr>
                        <a:t>Key</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Int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The key the trach is in</a:t>
                      </a:r>
                      <a:endParaRPr sz="1100">
                        <a:solidFill>
                          <a:schemeClr val="dk1"/>
                        </a:solidFill>
                      </a:endParaRPr>
                    </a:p>
                  </a:txBody>
                  <a:tcPr marL="91425" marR="91425" marT="91425" marB="91425"/>
                </a:tc>
                <a:extLst>
                  <a:ext uri="{0D108BD9-81ED-4DB2-BD59-A6C34878D82A}">
                    <a16:rowId xmlns:a16="http://schemas.microsoft.com/office/drawing/2014/main" val="10001"/>
                  </a:ext>
                </a:extLst>
              </a:tr>
              <a:tr h="349175">
                <a:tc>
                  <a:txBody>
                    <a:bodyPr/>
                    <a:lstStyle/>
                    <a:p>
                      <a:pPr marL="0" lvl="0" indent="0" algn="ctr" rtl="0">
                        <a:spcBef>
                          <a:spcPts val="0"/>
                        </a:spcBef>
                        <a:spcAft>
                          <a:spcPts val="0"/>
                        </a:spcAft>
                        <a:buNone/>
                      </a:pPr>
                      <a:r>
                        <a:rPr lang="en" sz="1100">
                          <a:solidFill>
                            <a:schemeClr val="dk1"/>
                          </a:solidFill>
                        </a:rPr>
                        <a:t>Loudness</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Float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Overall loudness in dB</a:t>
                      </a:r>
                      <a:endParaRPr sz="1100">
                        <a:solidFill>
                          <a:schemeClr val="dk1"/>
                        </a:solidFill>
                      </a:endParaRPr>
                    </a:p>
                  </a:txBody>
                  <a:tcPr marL="91425" marR="91425" marT="91425" marB="91425"/>
                </a:tc>
                <a:extLst>
                  <a:ext uri="{0D108BD9-81ED-4DB2-BD59-A6C34878D82A}">
                    <a16:rowId xmlns:a16="http://schemas.microsoft.com/office/drawing/2014/main" val="10002"/>
                  </a:ext>
                </a:extLst>
              </a:tr>
              <a:tr h="349175">
                <a:tc>
                  <a:txBody>
                    <a:bodyPr/>
                    <a:lstStyle/>
                    <a:p>
                      <a:pPr marL="0" lvl="0" indent="0" algn="ctr" rtl="0">
                        <a:spcBef>
                          <a:spcPts val="0"/>
                        </a:spcBef>
                        <a:spcAft>
                          <a:spcPts val="0"/>
                        </a:spcAft>
                        <a:buNone/>
                      </a:pPr>
                      <a:r>
                        <a:rPr lang="en" sz="1100">
                          <a:solidFill>
                            <a:schemeClr val="dk1"/>
                          </a:solidFill>
                        </a:rPr>
                        <a:t>Mode</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Int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Major or Minor</a:t>
                      </a:r>
                      <a:endParaRPr sz="1100">
                        <a:solidFill>
                          <a:schemeClr val="dk1"/>
                        </a:solidFill>
                      </a:endParaRPr>
                    </a:p>
                  </a:txBody>
                  <a:tcPr marL="91425" marR="91425" marT="91425" marB="91425"/>
                </a:tc>
                <a:extLst>
                  <a:ext uri="{0D108BD9-81ED-4DB2-BD59-A6C34878D82A}">
                    <a16:rowId xmlns:a16="http://schemas.microsoft.com/office/drawing/2014/main" val="10003"/>
                  </a:ext>
                </a:extLst>
              </a:tr>
              <a:tr h="349175">
                <a:tc>
                  <a:txBody>
                    <a:bodyPr/>
                    <a:lstStyle/>
                    <a:p>
                      <a:pPr marL="0" lvl="0" indent="0" algn="ctr" rtl="0">
                        <a:spcBef>
                          <a:spcPts val="0"/>
                        </a:spcBef>
                        <a:spcAft>
                          <a:spcPts val="0"/>
                        </a:spcAft>
                        <a:buNone/>
                      </a:pPr>
                      <a:r>
                        <a:rPr lang="en" sz="1100">
                          <a:solidFill>
                            <a:schemeClr val="dk1"/>
                          </a:solidFill>
                        </a:rPr>
                        <a:t>Genre</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object</a:t>
                      </a:r>
                      <a:endParaRPr sz="1100">
                        <a:solidFill>
                          <a:schemeClr val="dk1"/>
                        </a:solidFill>
                      </a:endParaRPr>
                    </a:p>
                  </a:txBody>
                  <a:tcPr marL="91425" marR="91425" marT="91425" marB="91425"/>
                </a:tc>
                <a:tc>
                  <a:txBody>
                    <a:bodyPr/>
                    <a:lstStyle/>
                    <a:p>
                      <a:pPr marL="0" lvl="0" indent="0" algn="ctr" rtl="0">
                        <a:spcBef>
                          <a:spcPts val="0"/>
                        </a:spcBef>
                        <a:spcAft>
                          <a:spcPts val="0"/>
                        </a:spcAft>
                        <a:buNone/>
                      </a:pPr>
                      <a:r>
                        <a:rPr lang="en" sz="1100">
                          <a:solidFill>
                            <a:schemeClr val="dk1"/>
                          </a:solidFill>
                        </a:rPr>
                        <a:t>Genre of tracc</a:t>
                      </a:r>
                      <a:endParaRPr sz="11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pic>
        <p:nvPicPr>
          <p:cNvPr id="144" name="Google Shape;144;p28"/>
          <p:cNvPicPr preferRelativeResize="0"/>
          <p:nvPr/>
        </p:nvPicPr>
        <p:blipFill>
          <a:blip r:embed="rId4">
            <a:alphaModFix/>
          </a:blip>
          <a:stretch>
            <a:fillRect/>
          </a:stretch>
        </p:blipFill>
        <p:spPr>
          <a:xfrm>
            <a:off x="7762701" y="399650"/>
            <a:ext cx="871149" cy="752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Goal</a:t>
            </a:r>
            <a:endParaRPr/>
          </a:p>
        </p:txBody>
      </p:sp>
      <p:sp>
        <p:nvSpPr>
          <p:cNvPr id="150" name="Google Shape;150;p29"/>
          <p:cNvSpPr txBox="1">
            <a:spLocks noGrp="1"/>
          </p:cNvSpPr>
          <p:nvPr>
            <p:ph type="body" idx="1"/>
          </p:nvPr>
        </p:nvSpPr>
        <p:spPr>
          <a:xfrm>
            <a:off x="387900" y="12612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i="1">
              <a:latin typeface="Georgia"/>
              <a:ea typeface="Georgia"/>
              <a:cs typeface="Georgia"/>
              <a:sym typeface="Georgia"/>
            </a:endParaRPr>
          </a:p>
          <a:p>
            <a:pPr marL="0" lvl="0" indent="0" algn="l" rtl="0">
              <a:spcBef>
                <a:spcPts val="1200"/>
              </a:spcBef>
              <a:spcAft>
                <a:spcPts val="0"/>
              </a:spcAft>
              <a:buNone/>
            </a:pPr>
            <a:endParaRPr sz="2000" i="1">
              <a:latin typeface="Georgia"/>
              <a:ea typeface="Georgia"/>
              <a:cs typeface="Georgia"/>
              <a:sym typeface="Georgia"/>
            </a:endParaRPr>
          </a:p>
          <a:p>
            <a:pPr marL="0" lvl="0" indent="0" algn="l" rtl="0">
              <a:spcBef>
                <a:spcPts val="1200"/>
              </a:spcBef>
              <a:spcAft>
                <a:spcPts val="1200"/>
              </a:spcAft>
              <a:buNone/>
            </a:pPr>
            <a:r>
              <a:rPr lang="en" sz="2000" i="1">
                <a:latin typeface="Georgia"/>
                <a:ea typeface="Georgia"/>
                <a:cs typeface="Georgia"/>
                <a:sym typeface="Georgia"/>
              </a:rPr>
              <a:t>Our goal is to create a machine learning model that can predict a song’s popularity.</a:t>
            </a:r>
            <a:endParaRPr sz="2200"/>
          </a:p>
        </p:txBody>
      </p:sp>
      <p:pic>
        <p:nvPicPr>
          <p:cNvPr id="151" name="Google Shape;151;p29"/>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Dashboard </a:t>
            </a:r>
            <a:endParaRPr/>
          </a:p>
        </p:txBody>
      </p:sp>
      <p:sp>
        <p:nvSpPr>
          <p:cNvPr id="157" name="Google Shape;157;p3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2200"/>
          </a:p>
        </p:txBody>
      </p:sp>
      <p:pic>
        <p:nvPicPr>
          <p:cNvPr id="158" name="Google Shape;158;p30"/>
          <p:cNvPicPr preferRelativeResize="0"/>
          <p:nvPr/>
        </p:nvPicPr>
        <p:blipFill>
          <a:blip r:embed="rId3">
            <a:alphaModFix/>
          </a:blip>
          <a:stretch>
            <a:fillRect/>
          </a:stretch>
        </p:blipFill>
        <p:spPr>
          <a:xfrm>
            <a:off x="360850" y="1489825"/>
            <a:ext cx="2885977" cy="3078900"/>
          </a:xfrm>
          <a:prstGeom prst="rect">
            <a:avLst/>
          </a:prstGeom>
          <a:noFill/>
          <a:ln>
            <a:noFill/>
          </a:ln>
        </p:spPr>
      </p:pic>
      <p:pic>
        <p:nvPicPr>
          <p:cNvPr id="159" name="Google Shape;159;p30"/>
          <p:cNvPicPr preferRelativeResize="0"/>
          <p:nvPr/>
        </p:nvPicPr>
        <p:blipFill>
          <a:blip r:embed="rId4">
            <a:alphaModFix/>
          </a:blip>
          <a:stretch>
            <a:fillRect/>
          </a:stretch>
        </p:blipFill>
        <p:spPr>
          <a:xfrm>
            <a:off x="3251925" y="1489825"/>
            <a:ext cx="2612450" cy="3078900"/>
          </a:xfrm>
          <a:prstGeom prst="rect">
            <a:avLst/>
          </a:prstGeom>
          <a:noFill/>
          <a:ln>
            <a:noFill/>
          </a:ln>
        </p:spPr>
      </p:pic>
      <p:pic>
        <p:nvPicPr>
          <p:cNvPr id="160" name="Google Shape;160;p30"/>
          <p:cNvPicPr preferRelativeResize="0"/>
          <p:nvPr/>
        </p:nvPicPr>
        <p:blipFill>
          <a:blip r:embed="rId5">
            <a:alphaModFix/>
          </a:blip>
          <a:stretch>
            <a:fillRect/>
          </a:stretch>
        </p:blipFill>
        <p:spPr>
          <a:xfrm>
            <a:off x="5819250" y="1489825"/>
            <a:ext cx="2918800" cy="3078900"/>
          </a:xfrm>
          <a:prstGeom prst="rect">
            <a:avLst/>
          </a:prstGeom>
          <a:noFill/>
          <a:ln>
            <a:noFill/>
          </a:ln>
        </p:spPr>
      </p:pic>
      <p:pic>
        <p:nvPicPr>
          <p:cNvPr id="161" name="Google Shape;161;p30"/>
          <p:cNvPicPr preferRelativeResize="0"/>
          <p:nvPr/>
        </p:nvPicPr>
        <p:blipFill>
          <a:blip r:embed="rId6">
            <a:alphaModFix/>
          </a:blip>
          <a:stretch>
            <a:fillRect/>
          </a:stretch>
        </p:blipFill>
        <p:spPr>
          <a:xfrm>
            <a:off x="7762701" y="399650"/>
            <a:ext cx="871149" cy="752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Exploration </a:t>
            </a:r>
            <a:endParaRPr/>
          </a:p>
        </p:txBody>
      </p:sp>
      <p:sp>
        <p:nvSpPr>
          <p:cNvPr id="167" name="Google Shape;167;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25000" lnSpcReduction="20000"/>
          </a:bodyPr>
          <a:lstStyle/>
          <a:p>
            <a:pPr marL="457200" lvl="0"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Extract, transform and load:</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Two datasets were extract from Kaggle.com .</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The datasets were merged by using sql inner join query.</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The dataset was uploaded to notebook by engine via PostGresSql server.</a:t>
            </a:r>
            <a:endParaRPr sz="4000">
              <a:latin typeface="Arial"/>
              <a:ea typeface="Arial"/>
              <a:cs typeface="Arial"/>
              <a:sym typeface="Arial"/>
            </a:endParaRPr>
          </a:p>
          <a:p>
            <a:pPr marL="457200" lvl="0"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Exploratory Data Analysis: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Display Data Types.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Determine if there is any Null or Missing Values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Display Summary of Statistics</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Creating Visualization:</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Popularity Density Plot with Seaborn.</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Range and Distribution Plots for numerical features.</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Multivariate Analysis.</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Histogram Plots for each feature</a:t>
            </a:r>
            <a:endParaRPr sz="4000">
              <a:latin typeface="Arial"/>
              <a:ea typeface="Arial"/>
              <a:cs typeface="Arial"/>
              <a:sym typeface="Arial"/>
            </a:endParaRPr>
          </a:p>
          <a:p>
            <a:pPr marL="1371600" lvl="2"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Correlation Heatmap.</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Creating categorical column for ‘popularity’ by qcut function. Below the mean popularity will be 0 and above the mean popularity will be 1.</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Convert binary column ‘explicit’ to numerical data type.</a:t>
            </a:r>
            <a:endParaRPr sz="4000">
              <a:latin typeface="Arial"/>
              <a:ea typeface="Arial"/>
              <a:cs typeface="Arial"/>
              <a:sym typeface="Arial"/>
            </a:endParaRPr>
          </a:p>
          <a:p>
            <a:pPr marL="914400" lvl="1" indent="-292100" algn="l" rtl="0">
              <a:spcBef>
                <a:spcPts val="0"/>
              </a:spcBef>
              <a:spcAft>
                <a:spcPts val="0"/>
              </a:spcAft>
              <a:buClr>
                <a:schemeClr val="dk1"/>
              </a:buClr>
              <a:buSzPct val="100000"/>
              <a:buFont typeface="Arial"/>
              <a:buChar char="➢"/>
            </a:pPr>
            <a:r>
              <a:rPr lang="en" sz="4000">
                <a:latin typeface="Arial"/>
                <a:ea typeface="Arial"/>
                <a:cs typeface="Arial"/>
                <a:sym typeface="Arial"/>
              </a:rPr>
              <a:t>Export the processed dataset to sql table with PostGres server.</a:t>
            </a:r>
            <a:endParaRPr sz="4000">
              <a:latin typeface="Arial"/>
              <a:ea typeface="Arial"/>
              <a:cs typeface="Arial"/>
              <a:sym typeface="Arial"/>
            </a:endParaRPr>
          </a:p>
          <a:p>
            <a:pPr marL="0" lvl="0" indent="0" algn="l" rtl="0">
              <a:spcBef>
                <a:spcPts val="120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marL="0" lvl="0" indent="0" algn="l" rtl="0">
              <a:spcBef>
                <a:spcPts val="1200"/>
              </a:spcBef>
              <a:spcAft>
                <a:spcPts val="0"/>
              </a:spcAft>
              <a:buNone/>
            </a:pPr>
            <a:endParaRPr sz="1200">
              <a:latin typeface="Arial"/>
              <a:ea typeface="Arial"/>
              <a:cs typeface="Arial"/>
              <a:sym typeface="Arial"/>
            </a:endParaRPr>
          </a:p>
          <a:p>
            <a:pPr marL="0" lvl="0" indent="0" algn="l" rtl="0">
              <a:spcBef>
                <a:spcPts val="1200"/>
              </a:spcBef>
              <a:spcAft>
                <a:spcPts val="1200"/>
              </a:spcAft>
              <a:buNone/>
            </a:pPr>
            <a:endParaRPr/>
          </a:p>
        </p:txBody>
      </p:sp>
      <p:pic>
        <p:nvPicPr>
          <p:cNvPr id="168" name="Google Shape;168;p31"/>
          <p:cNvPicPr preferRelativeResize="0"/>
          <p:nvPr/>
        </p:nvPicPr>
        <p:blipFill>
          <a:blip r:embed="rId3">
            <a:alphaModFix/>
          </a:blip>
          <a:stretch>
            <a:fillRect/>
          </a:stretch>
        </p:blipFill>
        <p:spPr>
          <a:xfrm>
            <a:off x="7762701" y="399650"/>
            <a:ext cx="871149" cy="752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Analysis</a:t>
            </a:r>
            <a:endParaRPr/>
          </a:p>
        </p:txBody>
      </p:sp>
      <p:sp>
        <p:nvSpPr>
          <p:cNvPr id="174" name="Google Shape;174;p32"/>
          <p:cNvSpPr txBox="1">
            <a:spLocks noGrp="1"/>
          </p:cNvSpPr>
          <p:nvPr>
            <p:ph type="body" idx="1"/>
          </p:nvPr>
        </p:nvSpPr>
        <p:spPr>
          <a:xfrm>
            <a:off x="387900" y="1261225"/>
            <a:ext cx="8368200" cy="3840600"/>
          </a:xfrm>
          <a:prstGeom prst="rect">
            <a:avLst/>
          </a:prstGeom>
        </p:spPr>
        <p:txBody>
          <a:bodyPr spcFirstLastPara="1" wrap="square" lIns="91425" tIns="91425" rIns="91425" bIns="91425" anchor="t" anchorCtr="0">
            <a:noAutofit/>
          </a:bodyPr>
          <a:lstStyle/>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Feature Extraction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Baseline Features   : Features from the DataSet</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Additional Features : Generated by OneHotEncoder</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Bucketing		: Used frequency plots to bucket frequently occurring words </a:t>
            </a:r>
            <a:endParaRPr sz="1100">
              <a:latin typeface="Arial"/>
              <a:ea typeface="Arial"/>
              <a:cs typeface="Arial"/>
              <a:sym typeface="Arial"/>
            </a:endParaRPr>
          </a:p>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Feature Selection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Cross Validation.</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Correlation Heatmap .</a:t>
            </a:r>
            <a:endParaRPr sz="1100">
              <a:latin typeface="Arial"/>
              <a:ea typeface="Arial"/>
              <a:cs typeface="Arial"/>
              <a:sym typeface="Arial"/>
            </a:endParaRPr>
          </a:p>
          <a:p>
            <a:pPr marL="457200" lvl="0" indent="-298450" algn="l" rtl="0">
              <a:lnSpc>
                <a:spcPct val="190000"/>
              </a:lnSpc>
              <a:spcBef>
                <a:spcPts val="0"/>
              </a:spcBef>
              <a:spcAft>
                <a:spcPts val="0"/>
              </a:spcAft>
              <a:buClr>
                <a:schemeClr val="dk1"/>
              </a:buClr>
              <a:buSzPts val="1100"/>
              <a:buFont typeface="Arial"/>
              <a:buChar char="❖"/>
            </a:pPr>
            <a:r>
              <a:rPr lang="en" sz="1100">
                <a:latin typeface="Arial"/>
                <a:ea typeface="Arial"/>
                <a:cs typeface="Arial"/>
                <a:sym typeface="Arial"/>
              </a:rPr>
              <a:t>Machine learning Models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Neural Network.</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Random Forest Classifier.  </a:t>
            </a:r>
            <a:endParaRPr sz="1100">
              <a:latin typeface="Arial"/>
              <a:ea typeface="Arial"/>
              <a:cs typeface="Arial"/>
              <a:sym typeface="Arial"/>
            </a:endParaRPr>
          </a:p>
          <a:p>
            <a:pPr marL="914400" lvl="1" indent="-298450" algn="l" rtl="0">
              <a:lnSpc>
                <a:spcPct val="190000"/>
              </a:lnSpc>
              <a:spcBef>
                <a:spcPts val="0"/>
              </a:spcBef>
              <a:spcAft>
                <a:spcPts val="0"/>
              </a:spcAft>
              <a:buSzPts val="1100"/>
              <a:buFont typeface="Arial"/>
              <a:buChar char="➢"/>
            </a:pPr>
            <a:r>
              <a:rPr lang="en" sz="1100">
                <a:latin typeface="Arial"/>
                <a:ea typeface="Arial"/>
                <a:cs typeface="Arial"/>
                <a:sym typeface="Arial"/>
              </a:rPr>
              <a:t>Logistic Regression .</a:t>
            </a:r>
            <a:endParaRPr sz="1100">
              <a:latin typeface="Arial"/>
              <a:ea typeface="Arial"/>
              <a:cs typeface="Arial"/>
              <a:sym typeface="Arial"/>
            </a:endParaRPr>
          </a:p>
          <a:p>
            <a:pPr marL="0" lvl="0" indent="0" algn="l" rtl="0">
              <a:lnSpc>
                <a:spcPct val="105000"/>
              </a:lnSpc>
              <a:spcBef>
                <a:spcPts val="1200"/>
              </a:spcBef>
              <a:spcAft>
                <a:spcPts val="0"/>
              </a:spcAft>
              <a:buSzPts val="275"/>
              <a:buNone/>
            </a:pPr>
            <a:endParaRPr sz="1200">
              <a:latin typeface="Arial"/>
              <a:ea typeface="Arial"/>
              <a:cs typeface="Arial"/>
              <a:sym typeface="Arial"/>
            </a:endParaRPr>
          </a:p>
          <a:p>
            <a:pPr marL="0" lvl="0" indent="0" algn="l" rtl="0">
              <a:lnSpc>
                <a:spcPct val="105000"/>
              </a:lnSpc>
              <a:spcBef>
                <a:spcPts val="1200"/>
              </a:spcBef>
              <a:spcAft>
                <a:spcPts val="0"/>
              </a:spcAft>
              <a:buSzPts val="275"/>
              <a:buNone/>
            </a:pPr>
            <a:r>
              <a:rPr lang="en" sz="500">
                <a:latin typeface="Arial"/>
                <a:ea typeface="Arial"/>
                <a:cs typeface="Arial"/>
                <a:sym typeface="Arial"/>
              </a:rPr>
              <a:t>      </a:t>
            </a:r>
            <a:endParaRPr sz="500">
              <a:latin typeface="Arial"/>
              <a:ea typeface="Arial"/>
              <a:cs typeface="Arial"/>
              <a:sym typeface="Arial"/>
            </a:endParaRPr>
          </a:p>
          <a:p>
            <a:pPr marL="0" lvl="0" indent="0" algn="l" rtl="0">
              <a:lnSpc>
                <a:spcPct val="105000"/>
              </a:lnSpc>
              <a:spcBef>
                <a:spcPts val="1200"/>
              </a:spcBef>
              <a:spcAft>
                <a:spcPts val="0"/>
              </a:spcAft>
              <a:buSzPts val="275"/>
              <a:buNone/>
            </a:pPr>
            <a:endParaRPr sz="500">
              <a:latin typeface="Arial"/>
              <a:ea typeface="Arial"/>
              <a:cs typeface="Arial"/>
              <a:sym typeface="Arial"/>
            </a:endParaRPr>
          </a:p>
          <a:p>
            <a:pPr marL="0" lvl="0" indent="0" algn="l" rtl="0">
              <a:lnSpc>
                <a:spcPct val="105000"/>
              </a:lnSpc>
              <a:spcBef>
                <a:spcPts val="1200"/>
              </a:spcBef>
              <a:spcAft>
                <a:spcPts val="0"/>
              </a:spcAft>
              <a:buSzPts val="275"/>
              <a:buNone/>
            </a:pPr>
            <a:endParaRPr sz="650"/>
          </a:p>
          <a:p>
            <a:pPr marL="0" lvl="0" indent="0" algn="l" rtl="0">
              <a:lnSpc>
                <a:spcPct val="105000"/>
              </a:lnSpc>
              <a:spcBef>
                <a:spcPts val="1200"/>
              </a:spcBef>
              <a:spcAft>
                <a:spcPts val="1200"/>
              </a:spcAft>
              <a:buSzPts val="275"/>
              <a:buNone/>
            </a:pPr>
            <a:endParaRPr sz="650"/>
          </a:p>
        </p:txBody>
      </p:sp>
      <p:pic>
        <p:nvPicPr>
          <p:cNvPr id="175" name="Google Shape;175;p32"/>
          <p:cNvPicPr preferRelativeResize="0"/>
          <p:nvPr/>
        </p:nvPicPr>
        <p:blipFill>
          <a:blip r:embed="rId3">
            <a:alphaModFix/>
          </a:blip>
          <a:stretch>
            <a:fillRect/>
          </a:stretch>
        </p:blipFill>
        <p:spPr>
          <a:xfrm>
            <a:off x="7762701" y="323450"/>
            <a:ext cx="871149" cy="7528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477</Words>
  <Application>Microsoft Office PowerPoint</Application>
  <PresentationFormat>On-screen Show (16:9)</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Roboto Slab</vt:lpstr>
      <vt:lpstr>Roboto</vt:lpstr>
      <vt:lpstr>Georgia</vt:lpstr>
      <vt:lpstr>Simple Light</vt:lpstr>
      <vt:lpstr>Marina</vt:lpstr>
      <vt:lpstr>20 years in music.</vt:lpstr>
      <vt:lpstr>Project 002 Team</vt:lpstr>
      <vt:lpstr>Topic Selection</vt:lpstr>
      <vt:lpstr>Description of Data Source</vt:lpstr>
      <vt:lpstr>The Goal</vt:lpstr>
      <vt:lpstr>Dashboard </vt:lpstr>
      <vt:lpstr>Data Exploration </vt:lpstr>
      <vt:lpstr>The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 years in music.</dc:title>
  <cp:lastModifiedBy>julian flores</cp:lastModifiedBy>
  <cp:revision>1</cp:revision>
  <dcterms:modified xsi:type="dcterms:W3CDTF">2022-06-24T01:13:11Z</dcterms:modified>
</cp:coreProperties>
</file>